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embeddedFontLst>
    <p:embeddedFont>
      <p:font typeface="Poppins"/>
      <p:regular r:id="rId28"/>
      <p:bold r:id="rId29"/>
      <p:italic r:id="rId30"/>
      <p:boldItalic r:id="rId31"/>
    </p:embeddedFont>
    <p:embeddedFont>
      <p:font typeface="Tahoma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ho2zv6BMlSNtwgAujex/UGEabh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5A1ABC1-D3A6-4952-8777-5DF3060D8C1D}">
  <a:tblStyle styleId="{85A1ABC1-D3A6-4952-8777-5DF3060D8C1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40000"/>
            </a:schemeClr>
          </a:solidFill>
        </a:fill>
      </a:tcStyle>
    </a:band1H>
    <a:band2H>
      <a:tcTxStyle/>
    </a:band2H>
    <a:band1V>
      <a:tcTxStyle/>
      <a:tcStyle>
        <a:tcBdr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lastCol>
    <a:firstCol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firstCol>
    <a:lastRow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39126B3A-B2B3-41C7-B3C9-65B2EC45C8EE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3F9FA"/>
          </a:solidFill>
        </a:fill>
      </a:tcStyle>
    </a:wholeTbl>
    <a:band1H>
      <a:tcTxStyle/>
      <a:tcStyle>
        <a:fill>
          <a:solidFill>
            <a:srgbClr val="E7F3F4"/>
          </a:solidFill>
        </a:fill>
      </a:tcStyle>
    </a:band1H>
    <a:band2H>
      <a:tcTxStyle/>
    </a:band2H>
    <a:band1V>
      <a:tcTxStyle/>
      <a:tcStyle>
        <a:fill>
          <a:solidFill>
            <a:srgbClr val="E7F3F4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33" Type="http://schemas.openxmlformats.org/officeDocument/2006/relationships/font" Target="fonts/Tahoma-bold.fntdata"/><Relationship Id="rId10" Type="http://schemas.openxmlformats.org/officeDocument/2006/relationships/slide" Target="slides/slide5.xml"/><Relationship Id="rId32" Type="http://schemas.openxmlformats.org/officeDocument/2006/relationships/font" Target="fonts/Tahoma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24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imes New Roman"/>
              <a:buChar char="•"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24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imes New Roman"/>
              <a:buChar char="•"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24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imes New Roman"/>
              <a:buChar char="•"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marR="0" rtl="0" algn="r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imes New Roman"/>
              <a:buChar char="•"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 </a:t>
            </a:r>
            <a:endParaRPr/>
          </a:p>
        </p:txBody>
      </p:sp>
      <p:sp>
        <p:nvSpPr>
          <p:cNvPr id="270" name="Google Shape;270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301" name="Google Shape;301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the uses of data science in your fields? Or cool applications of data science you hope to learn about…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Plaigiarism point: can detect when it is used due to certain words “commendable, intricate, versatile, meticulous”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AI is a natural progression: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Phones we didn’t have to remember numbers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Internet we didn’t have to remember facts</a:t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Email storage we didn’t need to remember ocnversations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-1714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We just have to adjust</a:t>
            </a:r>
            <a:endParaRPr/>
          </a:p>
          <a:p>
            <a:pPr indent="-95250" lvl="0" marL="171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8" name="Google Shape;328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Don’t need to build the car, need to drive the car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did you do this, what is that parameter</a:t>
            </a:r>
            <a:endParaRPr/>
          </a:p>
        </p:txBody>
      </p:sp>
      <p:sp>
        <p:nvSpPr>
          <p:cNvPr id="336" name="Google Shape;336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Toolbox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Improve data literacy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 is meant to be practical, focused on data literacy.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 is not: engineering, math heavy, big data or databases.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Tukey said “Statistician” but he was really the world’s first data scientist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 a DS got to work with people in many different fields.</a:t>
            </a:r>
            <a:endParaRPr/>
          </a:p>
        </p:txBody>
      </p:sp>
      <p:sp>
        <p:nvSpPr>
          <p:cNvPr id="177" name="Google Shape;17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76200" lvl="0" marL="0" rtl="0" algn="r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>
            <p:ph type="ctrTitle"/>
          </p:nvPr>
        </p:nvSpPr>
        <p:spPr>
          <a:xfrm>
            <a:off x="457200" y="27864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60059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4"/>
          <p:cNvSpPr txBox="1"/>
          <p:nvPr>
            <p:ph idx="1" type="subTitle"/>
          </p:nvPr>
        </p:nvSpPr>
        <p:spPr>
          <a:xfrm>
            <a:off x="1143000" y="213953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  <a:defRPr/>
            </a:lvl1pPr>
            <a:lvl2pPr lvl="1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  <a:defRPr/>
            </a:lvl2pPr>
            <a:lvl3pPr lvl="2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  <a:defRPr/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None/>
              <a:defRPr/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None/>
              <a:defRPr/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9pPr>
          </a:lstStyle>
          <a:p/>
        </p:txBody>
      </p:sp>
      <p:sp>
        <p:nvSpPr>
          <p:cNvPr id="18" name="Google Shape;18;p24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4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1504" y="3429000"/>
            <a:ext cx="4823791" cy="271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1504" y="3429000"/>
            <a:ext cx="4823791" cy="2717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3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Tahoma"/>
              <a:buNone/>
              <a:defRPr sz="1050"/>
            </a:lvl1pPr>
            <a:lvl2pPr indent="-228600" lvl="1" marL="914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ahoma"/>
              <a:buNone/>
              <a:defRPr sz="900"/>
            </a:lvl2pPr>
            <a:lvl3pPr indent="-228600" lvl="2" marL="1371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Tahoma"/>
              <a:buNone/>
              <a:defRPr sz="750"/>
            </a:lvl3pPr>
            <a:lvl4pPr indent="-228600" lvl="3" marL="1828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Tahoma"/>
              <a:buNone/>
              <a:defRPr sz="675"/>
            </a:lvl4pPr>
            <a:lvl5pPr indent="-228600" lvl="4" marL="22860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Tahoma"/>
              <a:buNone/>
              <a:defRPr sz="675"/>
            </a:lvl5pPr>
            <a:lvl6pPr indent="-228600" lvl="5" marL="27432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indent="-228600" lvl="6" marL="32004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indent="-228600" lvl="7" marL="3657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indent="-228600" lvl="8" marL="4114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/>
        </p:txBody>
      </p:sp>
      <p:sp>
        <p:nvSpPr>
          <p:cNvPr id="81" name="Google Shape;81;p33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3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4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4"/>
          <p:cNvSpPr txBox="1"/>
          <p:nvPr>
            <p:ph idx="1" type="body"/>
          </p:nvPr>
        </p:nvSpPr>
        <p:spPr>
          <a:xfrm rot="5400000">
            <a:off x="2164899" y="-685800"/>
            <a:ext cx="481420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7" name="Google Shape;87;p34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4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5"/>
          <p:cNvSpPr txBox="1"/>
          <p:nvPr>
            <p:ph type="title"/>
          </p:nvPr>
        </p:nvSpPr>
        <p:spPr>
          <a:xfrm rot="5400000">
            <a:off x="4732338" y="2171702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5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93" name="Google Shape;93;p35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5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5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Over Content" type="txOverObj">
  <p:cSld name="TEXT_OVER_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6"/>
          <p:cNvSpPr txBox="1"/>
          <p:nvPr>
            <p:ph idx="1" type="body"/>
          </p:nvPr>
        </p:nvSpPr>
        <p:spPr>
          <a:xfrm>
            <a:off x="457200" y="1600200"/>
            <a:ext cx="8229600" cy="218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99" name="Google Shape;99;p36"/>
          <p:cNvSpPr txBox="1"/>
          <p:nvPr>
            <p:ph idx="2" type="body"/>
          </p:nvPr>
        </p:nvSpPr>
        <p:spPr>
          <a:xfrm>
            <a:off x="457200" y="3938589"/>
            <a:ext cx="8229600" cy="2187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0" name="Google Shape;100;p36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6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6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 type="tbl">
  <p:cSld name="TABL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7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7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7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8"/>
          <p:cNvSpPr txBox="1"/>
          <p:nvPr>
            <p:ph idx="1" type="body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1" name="Google Shape;111;p38"/>
          <p:cNvSpPr/>
          <p:nvPr>
            <p:ph idx="2" type="clipArt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38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8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8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" type="body"/>
          </p:nvPr>
        </p:nvSpPr>
        <p:spPr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black background with purple letters&#10;&#10;Description automatically generated" id="27" name="Google Shape;27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328918"/>
            <a:ext cx="1396448" cy="7851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background with purple letters&#10;&#10;Description automatically generated" id="28" name="Google Shape;2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328918"/>
            <a:ext cx="1396448" cy="78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" type="body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Char char="•"/>
              <a:defRPr sz="21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  <a:defRPr sz="1500"/>
            </a:lvl3pPr>
            <a:lvl4pPr indent="-314325" lvl="3" marL="1828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–"/>
              <a:defRPr sz="1350"/>
            </a:lvl4pPr>
            <a:lvl5pPr indent="-314325" lvl="4" marL="22860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»"/>
              <a:defRPr sz="1350"/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/>
        </p:txBody>
      </p:sp>
      <p:sp>
        <p:nvSpPr>
          <p:cNvPr id="32" name="Google Shape;32;p26"/>
          <p:cNvSpPr txBox="1"/>
          <p:nvPr>
            <p:ph idx="2" type="body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Char char="•"/>
              <a:defRPr sz="21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  <a:defRPr sz="1500"/>
            </a:lvl3pPr>
            <a:lvl4pPr indent="-314325" lvl="3" marL="1828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–"/>
              <a:defRPr sz="1350"/>
            </a:lvl4pPr>
            <a:lvl5pPr indent="-314325" lvl="4" marL="22860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»"/>
              <a:defRPr sz="1350"/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/>
        </p:txBody>
      </p:sp>
      <p:sp>
        <p:nvSpPr>
          <p:cNvPr id="33" name="Google Shape;33;p26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black background with purple letters&#10;&#10;Description automatically generated" id="36" name="Google Shape;3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328918"/>
            <a:ext cx="1396448" cy="78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8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black background with purple letters&#10;&#10;Description automatically generated" id="46" name="Google Shape;4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328918"/>
            <a:ext cx="1396448" cy="78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9"/>
          <p:cNvSpPr txBox="1"/>
          <p:nvPr>
            <p:ph idx="1" type="body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0" name="Google Shape;50;p29"/>
          <p:cNvSpPr txBox="1"/>
          <p:nvPr>
            <p:ph idx="2" type="body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30"/>
          <p:cNvSpPr txBox="1"/>
          <p:nvPr/>
        </p:nvSpPr>
        <p:spPr>
          <a:xfrm>
            <a:off x="0" y="1454154"/>
            <a:ext cx="9144000" cy="13366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600592"/>
              </a:buClr>
              <a:buSzPts val="3300"/>
              <a:buFont typeface="Tahoma"/>
              <a:buNone/>
            </a:pPr>
            <a:r>
              <a:t/>
            </a:r>
            <a:endParaRPr b="0" i="0" sz="33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9" name="Google Shape;5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11995" y="4554495"/>
            <a:ext cx="2720009" cy="153227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0"/>
          <p:cNvSpPr txBox="1"/>
          <p:nvPr>
            <p:ph idx="1" type="body"/>
          </p:nvPr>
        </p:nvSpPr>
        <p:spPr>
          <a:xfrm>
            <a:off x="606357" y="1769441"/>
            <a:ext cx="3478626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  <a:defRPr sz="32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None/>
              <a:defRPr b="1" sz="1500"/>
            </a:lvl2pPr>
            <a:lvl3pPr indent="-228600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  <a:defRPr b="1" sz="1350"/>
            </a:lvl3pPr>
            <a:lvl4pPr indent="-2286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  <a:defRPr b="1"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  <a:defRPr b="1"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9pPr>
          </a:lstStyle>
          <a:p/>
        </p:txBody>
      </p:sp>
      <p:sp>
        <p:nvSpPr>
          <p:cNvPr id="64" name="Google Shape;64;p3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–"/>
              <a:defRPr sz="1500"/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•"/>
              <a:defRPr sz="135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–"/>
              <a:defRPr sz="1200"/>
            </a:lvl4pPr>
            <a:lvl5pPr indent="-3048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»"/>
              <a:defRPr sz="1200"/>
            </a:lvl5pPr>
            <a:lvl6pPr indent="-3048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indent="-3048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indent="-3048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indent="-3048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/>
        </p:txBody>
      </p:sp>
      <p:sp>
        <p:nvSpPr>
          <p:cNvPr id="65" name="Google Shape;65;p31"/>
          <p:cNvSpPr txBox="1"/>
          <p:nvPr>
            <p:ph idx="3" type="body"/>
          </p:nvPr>
        </p:nvSpPr>
        <p:spPr>
          <a:xfrm>
            <a:off x="4645027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None/>
              <a:defRPr b="1" sz="1500"/>
            </a:lvl2pPr>
            <a:lvl3pPr indent="-228600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  <a:defRPr b="1" sz="1350"/>
            </a:lvl3pPr>
            <a:lvl4pPr indent="-2286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  <a:defRPr b="1"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  <a:defRPr b="1"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sz="1200"/>
            </a:lvl9pPr>
          </a:lstStyle>
          <a:p/>
        </p:txBody>
      </p:sp>
      <p:sp>
        <p:nvSpPr>
          <p:cNvPr id="66" name="Google Shape;66;p31"/>
          <p:cNvSpPr txBox="1"/>
          <p:nvPr>
            <p:ph idx="4" type="body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–"/>
              <a:defRPr sz="1500"/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Char char="•"/>
              <a:defRPr sz="135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–"/>
              <a:defRPr sz="1200"/>
            </a:lvl4pPr>
            <a:lvl5pPr indent="-3048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»"/>
              <a:defRPr sz="1200"/>
            </a:lvl5pPr>
            <a:lvl6pPr indent="-3048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indent="-3048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indent="-3048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indent="-3048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/>
        </p:txBody>
      </p:sp>
      <p:sp>
        <p:nvSpPr>
          <p:cNvPr id="67" name="Google Shape;67;p3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2"/>
          <p:cNvSpPr txBox="1"/>
          <p:nvPr>
            <p:ph type="title"/>
          </p:nvPr>
        </p:nvSpPr>
        <p:spPr>
          <a:xfrm>
            <a:off x="457202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2"/>
          <p:cNvSpPr txBox="1"/>
          <p:nvPr>
            <p:ph idx="1" type="body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•"/>
              <a:defRPr sz="2400"/>
            </a:lvl1pPr>
            <a:lvl2pPr indent="-361950" lvl="1" marL="9144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Char char="–"/>
              <a:defRPr sz="21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9pPr>
          </a:lstStyle>
          <a:p/>
        </p:txBody>
      </p:sp>
      <p:sp>
        <p:nvSpPr>
          <p:cNvPr id="73" name="Google Shape;73;p32"/>
          <p:cNvSpPr txBox="1"/>
          <p:nvPr>
            <p:ph idx="2" type="body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Tahoma"/>
              <a:buNone/>
              <a:defRPr sz="1050"/>
            </a:lvl1pPr>
            <a:lvl2pPr indent="-228600" lvl="1" marL="914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ahoma"/>
              <a:buNone/>
              <a:defRPr sz="900"/>
            </a:lvl2pPr>
            <a:lvl3pPr indent="-228600" lvl="2" marL="1371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Tahoma"/>
              <a:buNone/>
              <a:defRPr sz="750"/>
            </a:lvl3pPr>
            <a:lvl4pPr indent="-228600" lvl="3" marL="1828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Tahoma"/>
              <a:buNone/>
              <a:defRPr sz="675"/>
            </a:lvl4pPr>
            <a:lvl5pPr indent="-228600" lvl="4" marL="22860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Tahoma"/>
              <a:buNone/>
              <a:defRPr sz="675"/>
            </a:lvl5pPr>
            <a:lvl6pPr indent="-228600" lvl="5" marL="27432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indent="-228600" lvl="6" marL="32004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indent="-228600" lvl="7" marL="3657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indent="-228600" lvl="8" marL="4114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/>
        </p:txBody>
      </p:sp>
      <p:sp>
        <p:nvSpPr>
          <p:cNvPr id="74" name="Google Shape;74;p32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2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rgbClr val="60059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–"/>
              <a:defRPr b="0" i="0" sz="1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»"/>
              <a:defRPr b="0" i="0" sz="1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640"/>
              </a:spcBef>
              <a:spcAft>
                <a:spcPts val="0"/>
              </a:spcAft>
              <a:buClr>
                <a:srgbClr val="8E0D3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jpg"/><Relationship Id="rId4" Type="http://schemas.openxmlformats.org/officeDocument/2006/relationships/image" Target="../media/image23.png"/><Relationship Id="rId5" Type="http://schemas.openxmlformats.org/officeDocument/2006/relationships/image" Target="../media/image24.jpg"/><Relationship Id="rId6" Type="http://schemas.openxmlformats.org/officeDocument/2006/relationships/image" Target="../media/image2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5.jpg"/><Relationship Id="rId5" Type="http://schemas.openxmlformats.org/officeDocument/2006/relationships/image" Target="../media/image36.jpg"/><Relationship Id="rId6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18.jpg"/><Relationship Id="rId5" Type="http://schemas.openxmlformats.org/officeDocument/2006/relationships/image" Target="../media/image11.png"/><Relationship Id="rId6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35.png"/><Relationship Id="rId5" Type="http://schemas.openxmlformats.org/officeDocument/2006/relationships/image" Target="../media/image33.png"/><Relationship Id="rId6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 txBox="1"/>
          <p:nvPr>
            <p:ph type="ctrTitle"/>
          </p:nvPr>
        </p:nvSpPr>
        <p:spPr>
          <a:xfrm>
            <a:off x="685800" y="73255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Topic 1  – Class Introduction</a:t>
            </a:r>
            <a:endParaRPr/>
          </a:p>
        </p:txBody>
      </p:sp>
      <p:sp>
        <p:nvSpPr>
          <p:cNvPr id="121" name="Google Shape;121;p1"/>
          <p:cNvSpPr txBox="1"/>
          <p:nvPr>
            <p:ph idx="1" type="subTitle"/>
          </p:nvPr>
        </p:nvSpPr>
        <p:spPr>
          <a:xfrm>
            <a:off x="1143000" y="213953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Data Science for Business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Prof: Chris Volinsky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NYU Stern:  Spring 2025</a:t>
            </a:r>
            <a:endParaRPr/>
          </a:p>
        </p:txBody>
      </p:sp>
      <p:sp>
        <p:nvSpPr>
          <p:cNvPr id="122" name="Google Shape;122;p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>
            <p:ph type="title"/>
          </p:nvPr>
        </p:nvSpPr>
        <p:spPr>
          <a:xfrm>
            <a:off x="223935" y="123760"/>
            <a:ext cx="1931437" cy="9738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600592"/>
                </a:solidFill>
                <a:latin typeface="Tahoma"/>
                <a:ea typeface="Tahoma"/>
                <a:cs typeface="Tahoma"/>
                <a:sym typeface="Tahoma"/>
              </a:rPr>
              <a:t>GenAI</a:t>
            </a:r>
            <a:endParaRPr/>
          </a:p>
        </p:txBody>
      </p:sp>
      <p:sp>
        <p:nvSpPr>
          <p:cNvPr id="229" name="Google Shape;229;p10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0" name="Google Shape;23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0736" y="248318"/>
            <a:ext cx="4774842" cy="3044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49212" y="3297277"/>
            <a:ext cx="5370788" cy="3424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Years On..</a:t>
            </a:r>
            <a:endParaRPr/>
          </a:p>
        </p:txBody>
      </p:sp>
      <p:sp>
        <p:nvSpPr>
          <p:cNvPr id="238" name="Google Shape;238;p1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9" name="Google Shape;23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4814" y="1599814"/>
            <a:ext cx="8311986" cy="3658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"/>
          <p:cNvSpPr txBox="1"/>
          <p:nvPr>
            <p:ph type="title"/>
          </p:nvPr>
        </p:nvSpPr>
        <p:spPr>
          <a:xfrm>
            <a:off x="248502" y="8383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Music and Food</a:t>
            </a:r>
            <a:endParaRPr/>
          </a:p>
        </p:txBody>
      </p:sp>
      <p:sp>
        <p:nvSpPr>
          <p:cNvPr id="246" name="Google Shape;246;p1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7" name="Google Shape;247;p12"/>
          <p:cNvSpPr txBox="1"/>
          <p:nvPr/>
        </p:nvSpPr>
        <p:spPr>
          <a:xfrm>
            <a:off x="1782596" y="5886217"/>
            <a:ext cx="6061761" cy="4001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1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All lists posted on Brightspace / Discussions</a:t>
            </a:r>
            <a:endParaRPr/>
          </a:p>
        </p:txBody>
      </p:sp>
      <p:graphicFrame>
        <p:nvGraphicFramePr>
          <p:cNvPr id="248" name="Google Shape;248;p12"/>
          <p:cNvGraphicFramePr/>
          <p:nvPr/>
        </p:nvGraphicFramePr>
        <p:xfrm>
          <a:off x="484494" y="771728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{39126B3A-B2B3-41C7-B3C9-65B2EC45C8EE}</a:tableStyleId>
              </a:tblPr>
              <a:tblGrid>
                <a:gridCol w="2119325"/>
                <a:gridCol w="476875"/>
              </a:tblGrid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Coldplay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5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Taylor Swift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5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The Weeknd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Arijit Singh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Bruno Mars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Chappell Roan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Charlie Puth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Cigarettes After Sex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Ed Sheeran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Imagine Dragons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Jeremy Zucker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Sabrina Carpenter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Twenty One Pilots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38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+ 50 others</a:t>
                      </a:r>
                      <a:endParaRPr/>
                    </a:p>
                  </a:txBody>
                  <a:tcPr marT="38100" marB="38100" marR="47625" marL="476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/>
                    </a:p>
                  </a:txBody>
                  <a:tcPr marT="38100" marB="38100" marR="47625" marL="47625" anchor="ctr"/>
                </a:tc>
              </a:tr>
            </a:tbl>
          </a:graphicData>
        </a:graphic>
      </p:graphicFrame>
      <p:graphicFrame>
        <p:nvGraphicFramePr>
          <p:cNvPr id="249" name="Google Shape;249;p12"/>
          <p:cNvGraphicFramePr/>
          <p:nvPr/>
        </p:nvGraphicFramePr>
        <p:xfrm>
          <a:off x="6299294" y="230418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{39126B3A-B2B3-41C7-B3C9-65B2EC45C8EE}</a:tableStyleId>
              </a:tblPr>
              <a:tblGrid>
                <a:gridCol w="1973700"/>
                <a:gridCol w="622525"/>
              </a:tblGrid>
              <a:tr h="429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Saigon Shack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Court Street Grocers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Soho Sushi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Springbone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Taco Mahal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+19 others</a:t>
                      </a:r>
                      <a:endParaRPr/>
                    </a:p>
                  </a:txBody>
                  <a:tcPr marT="45725" marB="45725" marR="91450" marL="91450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/>
                    </a:p>
                  </a:txBody>
                  <a:tcPr marT="45725" marB="45725" marR="91450" marL="91450" anchor="b"/>
                </a:tc>
              </a:tr>
            </a:tbl>
          </a:graphicData>
        </a:graphic>
      </p:graphicFrame>
      <p:graphicFrame>
        <p:nvGraphicFramePr>
          <p:cNvPr id="250" name="Google Shape;250;p12"/>
          <p:cNvGraphicFramePr/>
          <p:nvPr/>
        </p:nvGraphicFramePr>
        <p:xfrm>
          <a:off x="6063304" y="2799488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{39126B3A-B2B3-41C7-B3C9-65B2EC45C8EE}</a:tableStyleId>
              </a:tblPr>
              <a:tblGrid>
                <a:gridCol w="1650100"/>
                <a:gridCol w="719475"/>
              </a:tblGrid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Starbucks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5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Matto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Panera Bread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Blank Street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Caffe Reggio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Heytea</a:t>
                      </a:r>
                      <a:endParaRPr b="0" i="0" sz="1200" u="none" strike="noStrik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Joe's Coffee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Pret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Stumptown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72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+13 others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/>
                    </a:p>
                  </a:txBody>
                  <a:tcPr marT="9525" marB="0" marR="9525" marL="9525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"/>
          <p:cNvSpPr txBox="1"/>
          <p:nvPr>
            <p:ph type="title"/>
          </p:nvPr>
        </p:nvSpPr>
        <p:spPr>
          <a:xfrm>
            <a:off x="297542" y="3264581"/>
            <a:ext cx="8229600" cy="550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this class…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4"/>
          <p:cNvSpPr txBox="1"/>
          <p:nvPr>
            <p:ph type="title"/>
          </p:nvPr>
        </p:nvSpPr>
        <p:spPr>
          <a:xfrm>
            <a:off x="457200" y="136525"/>
            <a:ext cx="8229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the Class</a:t>
            </a:r>
            <a:endParaRPr/>
          </a:p>
        </p:txBody>
      </p:sp>
      <p:sp>
        <p:nvSpPr>
          <p:cNvPr id="262" name="Google Shape;262;p14"/>
          <p:cNvSpPr txBox="1"/>
          <p:nvPr>
            <p:ph idx="1" type="body"/>
          </p:nvPr>
        </p:nvSpPr>
        <p:spPr>
          <a:xfrm>
            <a:off x="333022" y="726115"/>
            <a:ext cx="7657070" cy="1391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Brightspace, Brightspace, Brightspace!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Meet your TA :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</p:txBody>
      </p:sp>
      <p:sp>
        <p:nvSpPr>
          <p:cNvPr id="263" name="Google Shape;263;p1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14"/>
          <p:cNvSpPr txBox="1"/>
          <p:nvPr/>
        </p:nvSpPr>
        <p:spPr>
          <a:xfrm>
            <a:off x="270658" y="3091679"/>
            <a:ext cx="8602684" cy="195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Slides to be posted before class (sometimes just before!)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In-class rules</a:t>
            </a:r>
            <a:endParaRPr/>
          </a:p>
          <a:p>
            <a:pPr indent="-214312" lvl="1" marL="557213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Attendance will be taken </a:t>
            </a:r>
            <a:endParaRPr/>
          </a:p>
          <a:p>
            <a:pPr indent="-214312" lvl="1" marL="557213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Bring laptop, but avoid non-class usage of devices</a:t>
            </a:r>
            <a:endParaRPr/>
          </a:p>
          <a:p>
            <a:pPr indent="-214312" lvl="1" marL="557213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If unavoidable miss of class, catch up via video (BS=&gt;Content=&gt;Mediasite)</a:t>
            </a:r>
            <a:endParaRPr/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5" name="Google Shape;265;p14"/>
          <p:cNvSpPr txBox="1"/>
          <p:nvPr/>
        </p:nvSpPr>
        <p:spPr>
          <a:xfrm>
            <a:off x="3427347" y="2592412"/>
            <a:ext cx="1611340" cy="3077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400"/>
              <a:buFont typeface="Tahoma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Aditya Deshpande</a:t>
            </a:r>
            <a:endParaRPr/>
          </a:p>
        </p:txBody>
      </p:sp>
      <p:pic>
        <p:nvPicPr>
          <p:cNvPr descr="A person in a suit&#10;&#10;Description automatically generated" id="266" name="Google Shape;2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6176" y="1163949"/>
            <a:ext cx="1930757" cy="1736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Communication</a:t>
            </a:r>
            <a:endParaRPr/>
          </a:p>
        </p:txBody>
      </p:sp>
      <p:sp>
        <p:nvSpPr>
          <p:cNvPr id="273" name="Google Shape;273;p15"/>
          <p:cNvSpPr txBox="1"/>
          <p:nvPr>
            <p:ph idx="1" type="body"/>
          </p:nvPr>
        </p:nvSpPr>
        <p:spPr>
          <a:xfrm>
            <a:off x="457200" y="994756"/>
            <a:ext cx="8229600" cy="5355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Office Hours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Prof V : Mon 2PM (in office) Tue 6:30 (virtual)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Aditya : Thursday 1pm (zoom link in syllabus)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or by appointment</a:t>
            </a:r>
            <a:endParaRPr/>
          </a:p>
          <a:p>
            <a:pPr indent="-1000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Python/HW questions should start with TA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Course related or Project related questions can come to me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Helpful:  </a:t>
            </a:r>
            <a:r>
              <a:rPr i="1" lang="en-US"/>
              <a:t>Let us know</a:t>
            </a:r>
            <a:r>
              <a:rPr lang="en-US"/>
              <a:t> if you are coming to office hours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i="1"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i="1"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i="1"/>
          </a:p>
        </p:txBody>
      </p:sp>
      <p:sp>
        <p:nvSpPr>
          <p:cNvPr id="274" name="Google Shape;274;p15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erson in a suit&#10;&#10;Description automatically generated" id="275" name="Google Shape;27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6644" y="183009"/>
            <a:ext cx="1930757" cy="1736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6"/>
          <p:cNvSpPr txBox="1"/>
          <p:nvPr>
            <p:ph type="title"/>
          </p:nvPr>
        </p:nvSpPr>
        <p:spPr>
          <a:xfrm>
            <a:off x="344311" y="29268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talk about Python</a:t>
            </a:r>
            <a:endParaRPr/>
          </a:p>
        </p:txBody>
      </p:sp>
      <p:sp>
        <p:nvSpPr>
          <p:cNvPr id="282" name="Google Shape;282;p16"/>
          <p:cNvSpPr txBox="1"/>
          <p:nvPr>
            <p:ph idx="1" type="body"/>
          </p:nvPr>
        </p:nvSpPr>
        <p:spPr>
          <a:xfrm>
            <a:off x="457200" y="1021899"/>
            <a:ext cx="8229600" cy="5223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You don’t need to be an expert, but you do need to know the basics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Work through the introductory notebooks this week – HW0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if you have trouble at this level lets discuss. 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Due Friday!  (graded only on completion)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Python IDE: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Colab will be what we use in class 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For HW, projects you may use other IDEs (VScode, PyCharm, etc) </a:t>
            </a:r>
            <a:endParaRPr/>
          </a:p>
          <a:p>
            <a:pPr indent="-214312" lvl="1" marL="557213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–"/>
            </a:pPr>
            <a:r>
              <a:rPr lang="en-US"/>
              <a:t>HW to be uploaded as .ipynb file AND a .pdf file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Pro Tip : Save all CoLab notebooks to your own Google Drive!!!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</p:txBody>
      </p:sp>
      <p:sp>
        <p:nvSpPr>
          <p:cNvPr id="283" name="Google Shape;283;p16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heat-sheet for Google Colab. In this tutorial, you will learn how to… | by  Tanu N Prabhu | Towards Data Science" id="284" name="Google Shape;2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1311" y="4213382"/>
            <a:ext cx="4292600" cy="18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7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Textbooks</a:t>
            </a:r>
            <a:endParaRPr/>
          </a:p>
        </p:txBody>
      </p:sp>
      <p:sp>
        <p:nvSpPr>
          <p:cNvPr id="291" name="Google Shape;291;p17"/>
          <p:cNvSpPr txBox="1"/>
          <p:nvPr>
            <p:ph idx="1" type="body"/>
          </p:nvPr>
        </p:nvSpPr>
        <p:spPr>
          <a:xfrm>
            <a:off x="67055" y="793159"/>
            <a:ext cx="6274672" cy="5928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n-US" sz="1600"/>
              <a:t>Required Text: </a:t>
            </a:r>
            <a:r>
              <a:rPr i="1" lang="en-US" sz="1600"/>
              <a:t>Data Science for Business 2e </a:t>
            </a:r>
            <a:r>
              <a:rPr b="1" lang="en-US" sz="1600"/>
              <a:t>[DSB]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Provost*, Fawcett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Digital version available - see Brightspace for details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Main text – data analytic thinking, business context</a:t>
            </a:r>
            <a:endParaRPr/>
          </a:p>
          <a:p>
            <a:pPr indent="0" lvl="1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n-US" sz="1600"/>
              <a:t>Optional Texts  (all freely available – see syllabus)</a:t>
            </a:r>
            <a:endParaRPr/>
          </a:p>
          <a:p>
            <a:pPr indent="0" lvl="0" marL="0" rtl="0" algn="l">
              <a:spcBef>
                <a:spcPts val="24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oppins"/>
              <a:buNone/>
            </a:pPr>
            <a:r>
              <a:rPr b="1" i="0" lang="en-US" sz="1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ntroduction to Statistical Learning</a:t>
            </a:r>
            <a:endParaRPr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i="1" lang="en-US" sz="1600"/>
              <a:t>An Introduction to Statistical Learning (with applications in Python) </a:t>
            </a:r>
            <a:r>
              <a:rPr b="1" lang="en-US" sz="1600"/>
              <a:t>[ISLP] </a:t>
            </a:r>
            <a:endParaRPr sz="1400"/>
          </a:p>
          <a:p>
            <a:pPr indent="-214312" lvl="1" marL="557213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</a:pPr>
            <a:r>
              <a:rPr i="1" lang="en-US" sz="1400"/>
              <a:t>More technical, deeper topics, python code</a:t>
            </a:r>
            <a:endParaRPr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i="1"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i="1" lang="en-US" sz="1600"/>
              <a:t>Data Mining for Business Analytics (with applications in Python) </a:t>
            </a:r>
            <a:r>
              <a:rPr b="1" lang="en-US" sz="1600"/>
              <a:t>[Shmueli]</a:t>
            </a:r>
            <a:endParaRPr/>
          </a:p>
          <a:p>
            <a:pPr indent="-214312" lvl="1" marL="557213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</a:pPr>
            <a:r>
              <a:rPr lang="en-US" sz="1400"/>
              <a:t>Lots of good examples and code</a:t>
            </a:r>
            <a:endParaRPr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OpenIntro to Statistics </a:t>
            </a:r>
            <a:r>
              <a:rPr b="1" lang="en-US" sz="1600"/>
              <a:t>[OpenIntro] </a:t>
            </a:r>
            <a:endParaRPr/>
          </a:p>
          <a:p>
            <a:pPr indent="-214312" lvl="1" marL="557213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</a:pPr>
            <a:r>
              <a:rPr lang="en-US" sz="1400"/>
              <a:t>Statistics refresh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</p:txBody>
      </p:sp>
      <p:sp>
        <p:nvSpPr>
          <p:cNvPr id="292" name="Google Shape;292;p17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3" name="Google Shape;2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7418" y="545318"/>
            <a:ext cx="1695273" cy="222466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7"/>
          <p:cNvSpPr txBox="1"/>
          <p:nvPr/>
        </p:nvSpPr>
        <p:spPr>
          <a:xfrm>
            <a:off x="5342674" y="1938016"/>
            <a:ext cx="11047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000"/>
              <a:buFont typeface="Tahoma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*NYU Stern prof</a:t>
            </a:r>
            <a:endParaRPr/>
          </a:p>
        </p:txBody>
      </p:sp>
      <p:pic>
        <p:nvPicPr>
          <p:cNvPr descr="A white text on a blue background&#10;&#10;Description automatically generated" id="295" name="Google Shape;29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3459" y="5205788"/>
            <a:ext cx="2641600" cy="8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76947" y="2946500"/>
            <a:ext cx="1372280" cy="1954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67905" y="2985346"/>
            <a:ext cx="1209040" cy="17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/>
          <p:nvPr>
            <p:ph type="title"/>
          </p:nvPr>
        </p:nvSpPr>
        <p:spPr>
          <a:xfrm>
            <a:off x="457200" y="8516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Grades</a:t>
            </a:r>
            <a:endParaRPr/>
          </a:p>
        </p:txBody>
      </p:sp>
      <p:sp>
        <p:nvSpPr>
          <p:cNvPr id="304" name="Google Shape;304;p18"/>
          <p:cNvSpPr txBox="1"/>
          <p:nvPr>
            <p:ph idx="1" type="body"/>
          </p:nvPr>
        </p:nvSpPr>
        <p:spPr>
          <a:xfrm>
            <a:off x="19789" y="872163"/>
            <a:ext cx="4822179" cy="5438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HW (4) 30%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Assigned and collected in Brightspace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Late HW: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25% reduction &lt; 24 hr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50% reduction &lt; 72 hr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HW are detailed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Start early!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Take advantage of TA office hours</a:t>
            </a:r>
            <a:endParaRPr/>
          </a:p>
          <a:p>
            <a:pPr indent="0" lvl="2" marL="685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/>
          </a:p>
          <a:p>
            <a:pPr indent="0" lvl="2" marL="685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Quiz/Exams (3) 30%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 2 in-class quizzes, non-cumulative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At start of class (30 min)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One page of notes allowed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No makeups!  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Let me know of conflicts in advance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No final exam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</p:txBody>
      </p:sp>
      <p:sp>
        <p:nvSpPr>
          <p:cNvPr id="305" name="Google Shape;305;p18"/>
          <p:cNvSpPr txBox="1"/>
          <p:nvPr>
            <p:ph idx="2" type="body"/>
          </p:nvPr>
        </p:nvSpPr>
        <p:spPr>
          <a:xfrm>
            <a:off x="4807286" y="868385"/>
            <a:ext cx="4288836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Data Project 35%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Groups of 4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Select your own groups by next week  or I will select for you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Multiple deliverables throughout the year</a:t>
            </a:r>
            <a:endParaRPr/>
          </a:p>
          <a:p>
            <a:pPr indent="-1127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0" lvl="1" marL="3429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Participation / Attendance : 5%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Show up, engage, participate!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Attendance will be taken</a:t>
            </a:r>
            <a:endParaRPr/>
          </a:p>
          <a:p>
            <a:pPr indent="-171450" lvl="2" marL="8572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/>
              <a:t>1 “freebie”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Brightspace discussions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Make sure I know you! </a:t>
            </a:r>
            <a:endParaRPr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</p:txBody>
      </p:sp>
      <p:sp>
        <p:nvSpPr>
          <p:cNvPr id="306" name="Google Shape;306;p18"/>
          <p:cNvSpPr txBox="1"/>
          <p:nvPr/>
        </p:nvSpPr>
        <p:spPr>
          <a:xfrm>
            <a:off x="5044644" y="5244090"/>
            <a:ext cx="3814119" cy="149104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Grading</a:t>
            </a:r>
            <a:endParaRPr/>
          </a:p>
          <a:p>
            <a:pPr indent="-257175" lvl="0" marL="257175" marR="0" rtl="0" algn="l">
              <a:spcBef>
                <a:spcPts val="36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35% of class will get A/A-</a:t>
            </a:r>
            <a:endParaRPr/>
          </a:p>
          <a:p>
            <a:pPr indent="-214312" lvl="1" marL="557213" marR="0" rtl="0" algn="l">
              <a:spcBef>
                <a:spcPts val="320"/>
              </a:spcBef>
              <a:spcAft>
                <a:spcPts val="0"/>
              </a:spcAft>
              <a:buClr>
                <a:srgbClr val="8E0D30"/>
              </a:buClr>
              <a:buSzPts val="1600"/>
              <a:buFont typeface="Tahoma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NYU Stern Policy</a:t>
            </a:r>
            <a:endParaRPr/>
          </a:p>
          <a:p>
            <a:pPr indent="-257175" lvl="0" marL="257175" marR="0" rtl="0" algn="l">
              <a:spcBef>
                <a:spcPts val="36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Letter grade updated mid-year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/>
          <p:nvPr>
            <p:ph type="title"/>
          </p:nvPr>
        </p:nvSpPr>
        <p:spPr>
          <a:xfrm>
            <a:off x="457199" y="23636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 Data Project</a:t>
            </a:r>
            <a:endParaRPr/>
          </a:p>
        </p:txBody>
      </p:sp>
      <p:sp>
        <p:nvSpPr>
          <p:cNvPr id="313" name="Google Shape;313;p19"/>
          <p:cNvSpPr txBox="1"/>
          <p:nvPr>
            <p:ph idx="1" type="body"/>
          </p:nvPr>
        </p:nvSpPr>
        <p:spPr>
          <a:xfrm>
            <a:off x="327376" y="889551"/>
            <a:ext cx="8229600" cy="5831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Groups of 4 – selected by you or me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Goal: Find a data set that can address a business problem of interest. Use learnings from class to follow the data science process, analyze the data and evaluate the business impact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Deliverables: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Week 2: Finalize teams of 4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Week 4: Initial Topic / Data Proposal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Mid-year: Status Report submitted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Last week of class: In-class Presentations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Finals Week: Written reports (~20 pages) due</a:t>
            </a:r>
            <a:endParaRPr/>
          </a:p>
          <a:p>
            <a:pPr indent="0" lvl="1" marL="3429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Notes: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Finding data and a task is HARD – start early!!!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You will use Python to build and evaluate models </a:t>
            </a:r>
            <a:endParaRPr/>
          </a:p>
          <a:p>
            <a:pPr indent="-2143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–"/>
            </a:pPr>
            <a:r>
              <a:rPr lang="en-US" sz="1600"/>
              <a:t>Come with your group to at least one of my office hours to discuss ideas/progress</a:t>
            </a:r>
            <a:endParaRPr/>
          </a:p>
          <a:p>
            <a:pPr indent="0" lvl="1" marL="3429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/>
              <a:t>See detailed description on Brightspace, will discuss more next week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155575" lvl="0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</p:txBody>
      </p:sp>
      <p:sp>
        <p:nvSpPr>
          <p:cNvPr id="314" name="Google Shape;314;p19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19"/>
          <p:cNvSpPr txBox="1"/>
          <p:nvPr/>
        </p:nvSpPr>
        <p:spPr>
          <a:xfrm>
            <a:off x="6350000" y="2736502"/>
            <a:ext cx="2568532" cy="1077218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Do NOW:</a:t>
            </a:r>
            <a:endParaRPr/>
          </a:p>
          <a:p>
            <a:pPr indent="0" lvl="0" marL="0" marR="0" rtl="0" algn="ctr">
              <a:spcBef>
                <a:spcPts val="40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Start putting together groups of 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Data Science? </a:t>
            </a:r>
            <a:endParaRPr/>
          </a:p>
        </p:txBody>
      </p:sp>
      <p:sp>
        <p:nvSpPr>
          <p:cNvPr id="129" name="Google Shape;129;p2"/>
          <p:cNvSpPr txBox="1"/>
          <p:nvPr>
            <p:ph idx="1" type="body"/>
          </p:nvPr>
        </p:nvSpPr>
        <p:spPr>
          <a:xfrm>
            <a:off x="1400503" y="5253023"/>
            <a:ext cx="7286297" cy="4001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[image of a data scientist in a business environment – </a:t>
            </a:r>
            <a:r>
              <a:rPr i="1" lang="en-US"/>
              <a:t>Dall-E </a:t>
            </a:r>
            <a:r>
              <a:rPr lang="en-US"/>
              <a:t>]</a:t>
            </a:r>
            <a:endParaRPr/>
          </a:p>
        </p:txBody>
      </p:sp>
      <p:sp>
        <p:nvSpPr>
          <p:cNvPr id="130" name="Google Shape;130;p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2"/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imes New Roman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Generated by DALL·E" id="132" name="Google Shape;13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9004" y="1438314"/>
            <a:ext cx="6285992" cy="3591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457200" y="169130"/>
            <a:ext cx="8229600" cy="560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Policies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355134" y="1621163"/>
            <a:ext cx="3481370" cy="16231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 sz="2000"/>
              <a:t>Religious Holidays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 sz="2000"/>
              <a:t>Accommodations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 sz="2000"/>
              <a:t>Academic Integrity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 sz="2000"/>
              <a:t>Stern Code of Conduct</a:t>
            </a:r>
            <a:endParaRPr/>
          </a:p>
          <a:p>
            <a:pPr indent="0" lvl="1" marL="257175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  <a:p>
            <a:pPr indent="-112712" lvl="1" marL="557213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600"/>
          </a:p>
        </p:txBody>
      </p:sp>
      <p:pic>
        <p:nvPicPr>
          <p:cNvPr descr="policies policies everywhere - Buzz and Woody (Toy Story) Meme | Make a Meme" id="323" name="Google Shape;3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3027" y="1289628"/>
            <a:ext cx="4347029" cy="236913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0"/>
          <p:cNvSpPr txBox="1"/>
          <p:nvPr/>
        </p:nvSpPr>
        <p:spPr>
          <a:xfrm>
            <a:off x="2336081" y="4365877"/>
            <a:ext cx="5097101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Please check online syllabus for links and details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/>
          <p:nvPr>
            <p:ph type="title"/>
          </p:nvPr>
        </p:nvSpPr>
        <p:spPr>
          <a:xfrm>
            <a:off x="457200" y="32419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Generative AI Policy</a:t>
            </a:r>
            <a:endParaRPr/>
          </a:p>
        </p:txBody>
      </p:sp>
      <p:sp>
        <p:nvSpPr>
          <p:cNvPr id="331" name="Google Shape;331;p21"/>
          <p:cNvSpPr txBox="1"/>
          <p:nvPr/>
        </p:nvSpPr>
        <p:spPr>
          <a:xfrm>
            <a:off x="643673" y="761633"/>
            <a:ext cx="8043127" cy="5120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Class Policy:  Use of GenAI tools is freely allowed</a:t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Caveats/Suggestions:</a:t>
            </a:r>
            <a:endParaRPr/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92881" lvl="0" marL="192881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</a:pPr>
            <a:r>
              <a:rPr b="1" i="1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Don’t</a:t>
            </a: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use GenAI to simply provide the answer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Remember that copy/paste from GenAI can be considered plagiarism</a:t>
            </a:r>
            <a:endParaRPr/>
          </a:p>
          <a:p>
            <a:pPr indent="-78580" lvl="0" marL="192881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None/>
            </a:pPr>
            <a:r>
              <a:t/>
            </a:r>
            <a:endParaRPr b="1" i="1" sz="1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92881" lvl="0" marL="192881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</a:pPr>
            <a:r>
              <a:rPr b="1" i="1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Do</a:t>
            </a: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use GenAI for 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Getting over stumbling blocks for coding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Debugging / error messages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Brainstorming ideas for directions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Asking followups of analysis “any more I can do?” 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Ask for an example of the use of a method in a field important to you?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would I use method A over method B</a:t>
            </a:r>
            <a:endParaRPr/>
          </a:p>
          <a:p>
            <a:pPr indent="-160735" lvl="1" marL="417910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Char char="–"/>
            </a:pPr>
            <a:r>
              <a:rPr b="0" i="0" lang="en-US" sz="1575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might I be seeing these results?</a:t>
            </a:r>
            <a:endParaRPr/>
          </a:p>
          <a:p>
            <a:pPr indent="0" lvl="1" marL="257175" marR="0" rtl="0" algn="l"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Tahoma"/>
              <a:buNone/>
            </a:pPr>
            <a:r>
              <a:t/>
            </a:r>
            <a:endParaRPr b="0" i="0" sz="1575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92881" lvl="0" marL="192881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ahoma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Most important – use it as a learning tool!  Use it as a way to dig deeper into certain tasks – I would love to hear about how you use it effectively</a:t>
            </a:r>
            <a:endParaRPr/>
          </a:p>
        </p:txBody>
      </p:sp>
      <p:sp>
        <p:nvSpPr>
          <p:cNvPr id="332" name="Google Shape;332;p21"/>
          <p:cNvSpPr txBox="1"/>
          <p:nvPr/>
        </p:nvSpPr>
        <p:spPr>
          <a:xfrm>
            <a:off x="2719137" y="6369491"/>
            <a:ext cx="323729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1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“use AI to train your brain”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167560" y="112136"/>
            <a:ext cx="5586715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GenAI for Coding Guidelines</a:t>
            </a:r>
            <a:endParaRPr/>
          </a:p>
        </p:txBody>
      </p:sp>
      <p:sp>
        <p:nvSpPr>
          <p:cNvPr id="339" name="Google Shape;339;p22"/>
          <p:cNvSpPr txBox="1"/>
          <p:nvPr>
            <p:ph idx="1" type="body"/>
          </p:nvPr>
        </p:nvSpPr>
        <p:spPr>
          <a:xfrm>
            <a:off x="329900" y="1238683"/>
            <a:ext cx="4557035" cy="1849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/>
              <a:t>Generative AI is incredible for coding:</a:t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lang="en-US"/>
              <a:t>Tools are built into all of the IDEs, including Colab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</p:txBody>
      </p:sp>
      <p:sp>
        <p:nvSpPr>
          <p:cNvPr id="340" name="Google Shape;340;p2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r/ProgrammerHumor - Days before OpenAI Developer coding - 2 hours Days after OpenAI ChatGPT generates Codes - 5 min Developer debugging - 6 hours Developer debugging - 24 hours" id="341" name="Google Shape;34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4466" y="651702"/>
            <a:ext cx="3621974" cy="227379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2"/>
          <p:cNvSpPr txBox="1"/>
          <p:nvPr/>
        </p:nvSpPr>
        <p:spPr>
          <a:xfrm>
            <a:off x="248730" y="3485845"/>
            <a:ext cx="8646540" cy="25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It’s very easy to ask GenAI to do coding for you! </a:t>
            </a:r>
            <a:endParaRPr/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Guidelines: 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Break big problems into chunks – “what would be the next step..”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It can be wrong! – always review and check answers for reasonableness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Try it yourself first! Use AI as your assistant / tutor not as a contractor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Explain errors</a:t>
            </a:r>
            <a:endParaRPr/>
          </a:p>
          <a:p>
            <a:pPr indent="-257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-"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 by asking about commands, syntax, parameter</a:t>
            </a:r>
            <a:endParaRPr/>
          </a:p>
          <a:p>
            <a:pPr indent="-130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30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30175" lvl="0" marL="25717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do you hope to get out of this course?</a:t>
            </a:r>
            <a:endParaRPr/>
          </a:p>
        </p:txBody>
      </p:sp>
      <p:pic>
        <p:nvPicPr>
          <p:cNvPr descr="Generated by DALL·E" id="139" name="Google Shape;139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7189" y="1069448"/>
            <a:ext cx="5136292" cy="293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3"/>
          <p:cNvSpPr txBox="1"/>
          <p:nvPr/>
        </p:nvSpPr>
        <p:spPr>
          <a:xfrm>
            <a:off x="3236259" y="4208181"/>
            <a:ext cx="331815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[make her more successful]</a:t>
            </a:r>
            <a:endParaRPr/>
          </a:p>
        </p:txBody>
      </p:sp>
      <p:grpSp>
        <p:nvGrpSpPr>
          <p:cNvPr id="142" name="Google Shape;142;p3"/>
          <p:cNvGrpSpPr/>
          <p:nvPr/>
        </p:nvGrpSpPr>
        <p:grpSpPr>
          <a:xfrm>
            <a:off x="263612" y="4716538"/>
            <a:ext cx="8423188" cy="1488920"/>
            <a:chOff x="263612" y="4716538"/>
            <a:chExt cx="8423188" cy="1488920"/>
          </a:xfrm>
        </p:grpSpPr>
        <p:sp>
          <p:nvSpPr>
            <p:cNvPr id="143" name="Google Shape;143;p3"/>
            <p:cNvSpPr txBox="1"/>
            <p:nvPr/>
          </p:nvSpPr>
          <p:spPr>
            <a:xfrm>
              <a:off x="263612" y="4728201"/>
              <a:ext cx="3318152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400"/>
                <a:buFont typeface="Tahoma"/>
                <a:buNone/>
              </a:pPr>
              <a:r>
                <a:rPr i="1" lang="en-US">
                  <a:solidFill>
                    <a:srgbClr val="202124"/>
                  </a:solidFill>
                  <a:latin typeface="Tahoma"/>
                  <a:ea typeface="Tahoma"/>
                  <a:cs typeface="Tahoma"/>
                  <a:sym typeface="Tahoma"/>
                </a:rPr>
                <a:t>build a strong technical foundation</a:t>
              </a:r>
              <a:endParaRPr b="0" i="1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" name="Google Shape;144;p3"/>
            <p:cNvSpPr txBox="1"/>
            <p:nvPr/>
          </p:nvSpPr>
          <p:spPr>
            <a:xfrm>
              <a:off x="668113" y="5333326"/>
              <a:ext cx="331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200"/>
                <a:buFont typeface="Tahoma"/>
                <a:buNone/>
              </a:pPr>
              <a:r>
                <a:rPr b="0" i="1" lang="en-US" sz="12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make data-driven decisions</a:t>
              </a:r>
              <a:endParaRPr/>
            </a:p>
          </p:txBody>
        </p:sp>
        <p:sp>
          <p:nvSpPr>
            <p:cNvPr id="145" name="Google Shape;145;p3"/>
            <p:cNvSpPr txBox="1"/>
            <p:nvPr/>
          </p:nvSpPr>
          <p:spPr>
            <a:xfrm>
              <a:off x="457200" y="5928459"/>
              <a:ext cx="331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200"/>
                <a:buFont typeface="Tahoma"/>
                <a:buNone/>
              </a:pPr>
              <a:r>
                <a:rPr b="0" i="1" lang="en-US" sz="12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Do my own discovery from data</a:t>
              </a:r>
              <a:endParaRPr/>
            </a:p>
          </p:txBody>
        </p:sp>
        <p:sp>
          <p:nvSpPr>
            <p:cNvPr id="146" name="Google Shape;146;p3"/>
            <p:cNvSpPr txBox="1"/>
            <p:nvPr/>
          </p:nvSpPr>
          <p:spPr>
            <a:xfrm>
              <a:off x="3094156" y="4977196"/>
              <a:ext cx="331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200"/>
                <a:buFont typeface="Tahoma"/>
                <a:buNone/>
              </a:pPr>
              <a:r>
                <a:rPr b="0" i="1" lang="en-US" sz="12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I wanted to do some coding</a:t>
              </a:r>
              <a:endParaRPr/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5976551" y="4716538"/>
              <a:ext cx="2710249" cy="2814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200"/>
                <a:buFont typeface="Tahoma"/>
                <a:buNone/>
              </a:pPr>
              <a:r>
                <a:rPr b="0" i="1" lang="en-US" sz="12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practice some real-world applications </a:t>
              </a:r>
              <a:endParaRPr/>
            </a:p>
          </p:txBody>
        </p:sp>
        <p:sp>
          <p:nvSpPr>
            <p:cNvPr id="148" name="Google Shape;148;p3"/>
            <p:cNvSpPr txBox="1"/>
            <p:nvPr/>
          </p:nvSpPr>
          <p:spPr>
            <a:xfrm>
              <a:off x="5673326" y="5327188"/>
              <a:ext cx="2358444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200"/>
                <a:buFont typeface="Tahoma"/>
                <a:buNone/>
              </a:pPr>
              <a:r>
                <a:rPr i="1" lang="en-US" sz="12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I think data science is fun</a:t>
              </a:r>
              <a:endParaRPr/>
            </a:p>
          </p:txBody>
        </p:sp>
      </p:grpSp>
      <p:sp>
        <p:nvSpPr>
          <p:cNvPr id="149" name="Google Shape;149;p3"/>
          <p:cNvSpPr txBox="1"/>
          <p:nvPr/>
        </p:nvSpPr>
        <p:spPr>
          <a:xfrm>
            <a:off x="5779238" y="5945406"/>
            <a:ext cx="331815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ahoma"/>
              <a:buNone/>
            </a:pPr>
            <a:r>
              <a:rPr b="0" i="1" lang="en-US" sz="1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Link Data Science with the business world</a:t>
            </a:r>
            <a:endParaRPr/>
          </a:p>
        </p:txBody>
      </p:sp>
      <p:sp>
        <p:nvSpPr>
          <p:cNvPr id="150" name="Google Shape;150;p3"/>
          <p:cNvSpPr txBox="1"/>
          <p:nvPr/>
        </p:nvSpPr>
        <p:spPr>
          <a:xfrm>
            <a:off x="3534396" y="6338832"/>
            <a:ext cx="331815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ahoma"/>
              <a:buNone/>
            </a:pPr>
            <a:r>
              <a:rPr b="0" i="1" lang="en-US" sz="1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Required for my degree </a:t>
            </a:r>
            <a:endParaRPr/>
          </a:p>
        </p:txBody>
      </p:sp>
      <p:sp>
        <p:nvSpPr>
          <p:cNvPr id="151" name="Google Shape;151;p3"/>
          <p:cNvSpPr txBox="1"/>
          <p:nvPr/>
        </p:nvSpPr>
        <p:spPr>
          <a:xfrm>
            <a:off x="3094156" y="5624536"/>
            <a:ext cx="331815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200"/>
              <a:buFont typeface="Tahoma"/>
              <a:buNone/>
            </a:pPr>
            <a:r>
              <a:rPr b="0" i="1" lang="en-US" sz="1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extract business insights from data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"/>
          <p:cNvSpPr txBox="1"/>
          <p:nvPr>
            <p:ph type="title"/>
          </p:nvPr>
        </p:nvSpPr>
        <p:spPr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(My) Class Goals</a:t>
            </a:r>
            <a:endParaRPr/>
          </a:p>
        </p:txBody>
      </p:sp>
      <p:sp>
        <p:nvSpPr>
          <p:cNvPr id="158" name="Google Shape;158;p4"/>
          <p:cNvSpPr txBox="1"/>
          <p:nvPr>
            <p:ph idx="1" type="body"/>
          </p:nvPr>
        </p:nvSpPr>
        <p:spPr>
          <a:xfrm>
            <a:off x="169853" y="745565"/>
            <a:ext cx="4173546" cy="5366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Learn how to approach business problems data-analytically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Appreciation of the full range of the data science process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Build or expand your knowledge of data science models and methods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Hands on experience with data science tools and algorithms on real problems (using Python)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t/>
            </a:r>
            <a:endParaRPr/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•"/>
            </a:pPr>
            <a:r>
              <a:rPr lang="en-US"/>
              <a:t>Discuss application of methods to real business problems through use cases</a:t>
            </a:r>
            <a:endParaRPr/>
          </a:p>
        </p:txBody>
      </p:sp>
      <p:sp>
        <p:nvSpPr>
          <p:cNvPr id="159" name="Google Shape;159;p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enerated by DALL·E" id="160" name="Google Shape;16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046605"/>
            <a:ext cx="4402147" cy="251518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"/>
          <p:cNvSpPr txBox="1"/>
          <p:nvPr/>
        </p:nvSpPr>
        <p:spPr>
          <a:xfrm>
            <a:off x="4572000" y="3742656"/>
            <a:ext cx="4481689" cy="3536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[Professor teaching data science to business students]</a:t>
            </a:r>
            <a:endParaRPr/>
          </a:p>
        </p:txBody>
      </p:sp>
      <p:sp>
        <p:nvSpPr>
          <p:cNvPr id="162" name="Google Shape;162;p4"/>
          <p:cNvSpPr txBox="1"/>
          <p:nvPr/>
        </p:nvSpPr>
        <p:spPr>
          <a:xfrm>
            <a:off x="4869745" y="4277215"/>
            <a:ext cx="3886197" cy="2434247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Expectations:</a:t>
            </a:r>
            <a:endParaRPr/>
          </a:p>
          <a:p>
            <a:pPr indent="-257175" lvl="0" marL="257175" marR="0" rtl="0" algn="l">
              <a:spcBef>
                <a:spcPts val="36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Basic statistical knowledge</a:t>
            </a:r>
            <a:endParaRPr/>
          </a:p>
          <a:p>
            <a:pPr indent="-214312" lvl="1" marL="557213" marR="0" rtl="0" algn="l">
              <a:spcBef>
                <a:spcPts val="320"/>
              </a:spcBef>
              <a:spcAft>
                <a:spcPts val="0"/>
              </a:spcAft>
              <a:buClr>
                <a:srgbClr val="8E0D30"/>
              </a:buClr>
              <a:buSzPts val="1600"/>
              <a:buFont typeface="Tahoma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Mean v median, spread</a:t>
            </a:r>
            <a:endParaRPr/>
          </a:p>
          <a:p>
            <a:pPr indent="-214312" lvl="1" marL="557213" marR="0" rtl="0" algn="l">
              <a:spcBef>
                <a:spcPts val="320"/>
              </a:spcBef>
              <a:spcAft>
                <a:spcPts val="0"/>
              </a:spcAft>
              <a:buClr>
                <a:srgbClr val="8E0D30"/>
              </a:buClr>
              <a:buSzPts val="1600"/>
              <a:buFont typeface="Tahoma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Variation, sampling</a:t>
            </a:r>
            <a:endParaRPr/>
          </a:p>
          <a:p>
            <a:pPr indent="-214312" lvl="1" marL="557213" marR="0" rtl="0" algn="l">
              <a:spcBef>
                <a:spcPts val="320"/>
              </a:spcBef>
              <a:spcAft>
                <a:spcPts val="0"/>
              </a:spcAft>
              <a:buClr>
                <a:srgbClr val="8E0D30"/>
              </a:buClr>
              <a:buSzPts val="1600"/>
              <a:buFont typeface="Tahoma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Concepts of hypothesis testing</a:t>
            </a:r>
            <a:endParaRPr/>
          </a:p>
          <a:p>
            <a:pPr indent="-214312" lvl="1" marL="557213" marR="0" rtl="0" algn="l">
              <a:spcBef>
                <a:spcPts val="320"/>
              </a:spcBef>
              <a:spcAft>
                <a:spcPts val="0"/>
              </a:spcAft>
              <a:buClr>
                <a:srgbClr val="8E0D30"/>
              </a:buClr>
              <a:buSzPts val="1600"/>
              <a:buFont typeface="Tahoma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Ability to read statistical graphs</a:t>
            </a:r>
            <a:endParaRPr/>
          </a:p>
          <a:p>
            <a:pPr indent="-257175" lvl="0" marL="257175" marR="0" rtl="0" algn="l">
              <a:spcBef>
                <a:spcPts val="360"/>
              </a:spcBef>
              <a:spcAft>
                <a:spcPts val="0"/>
              </a:spcAft>
              <a:buClr>
                <a:srgbClr val="8E0D30"/>
              </a:buClr>
              <a:buSzPts val="1800"/>
              <a:buFont typeface="Tahoma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Basic python knowledge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 txBox="1"/>
          <p:nvPr>
            <p:ph type="title"/>
          </p:nvPr>
        </p:nvSpPr>
        <p:spPr>
          <a:xfrm>
            <a:off x="457200" y="116376"/>
            <a:ext cx="8229600" cy="550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Me</a:t>
            </a:r>
            <a:endParaRPr/>
          </a:p>
        </p:txBody>
      </p:sp>
      <p:sp>
        <p:nvSpPr>
          <p:cNvPr id="169" name="Google Shape;169;p5"/>
          <p:cNvSpPr txBox="1"/>
          <p:nvPr>
            <p:ph idx="1" type="body"/>
          </p:nvPr>
        </p:nvSpPr>
        <p:spPr>
          <a:xfrm>
            <a:off x="4075812" y="3733251"/>
            <a:ext cx="4807833" cy="1528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i="1" lang="en-US" sz="1600"/>
              <a:t>The best part about being a [data scientist]  is you get to play in everyone’s backyard.</a:t>
            </a:r>
            <a:endParaRPr/>
          </a:p>
          <a:p>
            <a:pPr indent="0" lvl="0" marL="0" rtl="0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i="1" lang="en-US" sz="1600"/>
              <a:t>- John Tukey, AT&amp;T Bell Labs</a:t>
            </a:r>
            <a:endParaRPr/>
          </a:p>
        </p:txBody>
      </p:sp>
      <p:pic>
        <p:nvPicPr>
          <p:cNvPr descr="No alternative text description for this image" id="170" name="Google Shape;170;p5"/>
          <p:cNvPicPr preferRelativeResize="0"/>
          <p:nvPr/>
        </p:nvPicPr>
        <p:blipFill rotWithShape="1">
          <a:blip r:embed="rId3">
            <a:alphaModFix/>
          </a:blip>
          <a:srcRect b="10349" l="0" r="0" t="5600"/>
          <a:stretch/>
        </p:blipFill>
        <p:spPr>
          <a:xfrm>
            <a:off x="412340" y="2039980"/>
            <a:ext cx="3021874" cy="3386542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descr="University of Washington - Alpha Gamma Delta" id="171" name="Google Shape;17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75100" y="929756"/>
            <a:ext cx="1750646" cy="17506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&amp;T Launches Digital You Program" id="172" name="Google Shape;172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46614" y="967431"/>
            <a:ext cx="1974109" cy="18324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" id="173" name="Google Shape;173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70349" y="1163951"/>
            <a:ext cx="1516451" cy="151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/>
          <p:nvPr>
            <p:ph type="title"/>
          </p:nvPr>
        </p:nvSpPr>
        <p:spPr>
          <a:xfrm>
            <a:off x="457200" y="286309"/>
            <a:ext cx="8229600" cy="560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Science Projects</a:t>
            </a: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4453338" y="1119053"/>
            <a:ext cx="4435971" cy="2466197"/>
            <a:chOff x="4453338" y="1119053"/>
            <a:chExt cx="4435971" cy="2466197"/>
          </a:xfrm>
        </p:grpSpPr>
        <p:pic>
          <p:nvPicPr>
            <p:cNvPr id="181" name="Google Shape;181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53338" y="1119053"/>
              <a:ext cx="2937743" cy="24661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6"/>
            <p:cNvSpPr txBox="1"/>
            <p:nvPr/>
          </p:nvSpPr>
          <p:spPr>
            <a:xfrm>
              <a:off x="7629883" y="1735731"/>
              <a:ext cx="1259426" cy="9541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400"/>
                <a:buFont typeface="Tahoma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Social Networks and Marketing</a:t>
              </a:r>
              <a:endParaRPr/>
            </a:p>
          </p:txBody>
        </p:sp>
      </p:grpSp>
      <p:grpSp>
        <p:nvGrpSpPr>
          <p:cNvPr id="183" name="Google Shape;183;p6"/>
          <p:cNvGrpSpPr/>
          <p:nvPr/>
        </p:nvGrpSpPr>
        <p:grpSpPr>
          <a:xfrm>
            <a:off x="685960" y="3585250"/>
            <a:ext cx="2974991" cy="2682867"/>
            <a:chOff x="685960" y="3585250"/>
            <a:chExt cx="2974991" cy="2682867"/>
          </a:xfrm>
        </p:grpSpPr>
        <p:pic>
          <p:nvPicPr>
            <p:cNvPr descr="A screenshot of a video&#10;&#10;Description automatically generated" id="184" name="Google Shape;184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85960" y="3585250"/>
              <a:ext cx="2974991" cy="23461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Google Shape;185;p6"/>
            <p:cNvSpPr txBox="1"/>
            <p:nvPr/>
          </p:nvSpPr>
          <p:spPr>
            <a:xfrm>
              <a:off x="1268565" y="5960340"/>
              <a:ext cx="2331087" cy="3077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400"/>
                <a:buFont typeface="Tahoma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TV and Video Consumption</a:t>
              </a:r>
              <a:endParaRPr/>
            </a:p>
          </p:txBody>
        </p:sp>
      </p:grpSp>
      <p:grpSp>
        <p:nvGrpSpPr>
          <p:cNvPr id="186" name="Google Shape;186;p6"/>
          <p:cNvGrpSpPr/>
          <p:nvPr/>
        </p:nvGrpSpPr>
        <p:grpSpPr>
          <a:xfrm>
            <a:off x="5774187" y="3840225"/>
            <a:ext cx="2581057" cy="2637386"/>
            <a:chOff x="5774187" y="3840225"/>
            <a:chExt cx="2581057" cy="2637386"/>
          </a:xfrm>
        </p:grpSpPr>
        <p:pic>
          <p:nvPicPr>
            <p:cNvPr descr="Screenshot 2016-11-30 23.28.58.png" id="187" name="Google Shape;187;p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774187" y="3840225"/>
              <a:ext cx="2181225" cy="1836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Google Shape;188;p6"/>
            <p:cNvSpPr txBox="1"/>
            <p:nvPr/>
          </p:nvSpPr>
          <p:spPr>
            <a:xfrm>
              <a:off x="7021950" y="5738947"/>
              <a:ext cx="1333294" cy="7386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8E0D30"/>
                </a:buClr>
                <a:buSzPts val="1400"/>
                <a:buFont typeface="Tahoma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Content Recommender Systems</a:t>
              </a:r>
              <a:endParaRPr/>
            </a:p>
          </p:txBody>
        </p:sp>
      </p:grpSp>
      <p:grpSp>
        <p:nvGrpSpPr>
          <p:cNvPr id="189" name="Google Shape;189;p6"/>
          <p:cNvGrpSpPr/>
          <p:nvPr/>
        </p:nvGrpSpPr>
        <p:grpSpPr>
          <a:xfrm>
            <a:off x="254691" y="1002808"/>
            <a:ext cx="4287492" cy="2426192"/>
            <a:chOff x="254691" y="1002808"/>
            <a:chExt cx="4287492" cy="2426192"/>
          </a:xfrm>
        </p:grpSpPr>
        <p:grpSp>
          <p:nvGrpSpPr>
            <p:cNvPr id="190" name="Google Shape;190;p6"/>
            <p:cNvGrpSpPr/>
            <p:nvPr/>
          </p:nvGrpSpPr>
          <p:grpSpPr>
            <a:xfrm>
              <a:off x="254691" y="1002808"/>
              <a:ext cx="4287492" cy="2426192"/>
              <a:chOff x="254691" y="1002808"/>
              <a:chExt cx="4287492" cy="2426192"/>
            </a:xfrm>
          </p:grpSpPr>
          <p:pic>
            <p:nvPicPr>
              <p:cNvPr descr="A screenshot of a map&#10;&#10;Description automatically generated" id="191" name="Google Shape;191;p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254691" y="1326322"/>
                <a:ext cx="4287492" cy="210267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2" name="Google Shape;192;p6"/>
              <p:cNvSpPr txBox="1"/>
              <p:nvPr/>
            </p:nvSpPr>
            <p:spPr>
              <a:xfrm>
                <a:off x="1381411" y="1002808"/>
                <a:ext cx="1584088" cy="30777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8E0D30"/>
                  </a:buClr>
                  <a:buSzPts val="1400"/>
                  <a:buFont typeface="Tahoma"/>
                  <a:buNone/>
                </a:pPr>
                <a:r>
                  <a:rPr b="0" i="0" lang="en-US" sz="1400" u="none" cap="none" strike="noStrike">
                    <a:solidFill>
                      <a:schemeClr val="dk1"/>
                    </a:solidFill>
                    <a:latin typeface="Tahoma"/>
                    <a:ea typeface="Tahoma"/>
                    <a:cs typeface="Tahoma"/>
                    <a:sym typeface="Tahoma"/>
                  </a:rPr>
                  <a:t>Network analytics</a:t>
                </a:r>
                <a:endParaRPr/>
              </a:p>
            </p:txBody>
          </p:sp>
        </p:grpSp>
        <p:pic>
          <p:nvPicPr>
            <p:cNvPr descr="Screen Shot 2023-06-05 at 9.30.58 AM.png" id="193" name="Google Shape;193;p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963000" y="1466835"/>
              <a:ext cx="2511521" cy="18021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"/>
          <p:cNvSpPr txBox="1"/>
          <p:nvPr/>
        </p:nvSpPr>
        <p:spPr>
          <a:xfrm>
            <a:off x="286977" y="506960"/>
            <a:ext cx="2620108" cy="771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75"/>
              <a:buFont typeface="Tahoma"/>
              <a:buNone/>
            </a:pPr>
            <a:r>
              <a:rPr b="0" i="0" lang="en-US" sz="2475" u="none" cap="none" strike="noStrike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Netflix Prize</a:t>
            </a:r>
            <a:endParaRPr/>
          </a:p>
        </p:txBody>
      </p:sp>
      <p:sp>
        <p:nvSpPr>
          <p:cNvPr id="200" name="Google Shape;200;p7"/>
          <p:cNvSpPr txBox="1"/>
          <p:nvPr/>
        </p:nvSpPr>
        <p:spPr>
          <a:xfrm>
            <a:off x="286977" y="1278123"/>
            <a:ext cx="340357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E0D30"/>
              </a:buClr>
              <a:buSzPts val="2000"/>
              <a:buFont typeface="Tahoma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An example of data science transforming a business</a:t>
            </a:r>
            <a:endParaRPr/>
          </a:p>
        </p:txBody>
      </p:sp>
      <p:pic>
        <p:nvPicPr>
          <p:cNvPr descr="Netflix's DVD-by-mail service bows out as envelopes make their final trip" id="201" name="Google Shape;20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6441" y="259976"/>
            <a:ext cx="4302656" cy="2151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tflix Never Used Its $1 Million Algorithm Due To Engineering Costs | WIRED" id="202" name="Google Shape;20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58946" y="1426696"/>
            <a:ext cx="4108637" cy="2151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2-05-29 at 9.04.52 PM.png" id="203" name="Google Shape;20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47115" y="2850437"/>
            <a:ext cx="4069037" cy="30091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090921_NETFLIX_ATT_141.jpg" id="204" name="Google Shape;204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6979" y="3728704"/>
            <a:ext cx="4071060" cy="2714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"/>
          <p:cNvSpPr txBox="1"/>
          <p:nvPr>
            <p:ph type="title"/>
          </p:nvPr>
        </p:nvSpPr>
        <p:spPr>
          <a:xfrm>
            <a:off x="457200" y="11315"/>
            <a:ext cx="8257592" cy="7925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you…</a:t>
            </a:r>
            <a:br>
              <a:rPr lang="en-US"/>
            </a:br>
            <a:r>
              <a:rPr lang="en-US" sz="2000"/>
              <a:t>across 2 sections..</a:t>
            </a:r>
            <a:endParaRPr/>
          </a:p>
        </p:txBody>
      </p:sp>
      <p:graphicFrame>
        <p:nvGraphicFramePr>
          <p:cNvPr id="211" name="Google Shape;211;p8"/>
          <p:cNvGraphicFramePr/>
          <p:nvPr/>
        </p:nvGraphicFramePr>
        <p:xfrm>
          <a:off x="270978" y="1012536"/>
          <a:ext cx="3000000" cy="3000000"/>
        </p:xfrm>
        <a:graphic>
          <a:graphicData uri="http://schemas.openxmlformats.org/drawingml/2006/table">
            <a:tbl>
              <a:tblPr bandRow="1" lastRow="1">
                <a:gradFill>
                  <a:gsLst>
                    <a:gs pos="0">
                      <a:srgbClr val="CFFEFF"/>
                    </a:gs>
                    <a:gs pos="35000">
                      <a:srgbClr val="DDFEFF"/>
                    </a:gs>
                    <a:gs pos="100000">
                      <a:srgbClr val="EFFFFF"/>
                    </a:gs>
                  </a:gsLst>
                  <a:lin ang="16200000" scaled="0"/>
                </a:gradFill>
                <a:tableStyleId>{85A1ABC1-D3A6-4952-8777-5DF3060D8C1D}</a:tableStyleId>
              </a:tblPr>
              <a:tblGrid>
                <a:gridCol w="2584150"/>
                <a:gridCol w="1716875"/>
              </a:tblGrid>
              <a:tr h="3600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rgbClr val="000000"/>
                          </a:solidFill>
                        </a:rPr>
                        <a:t>Program</a:t>
                      </a:r>
                      <a:endParaRPr b="1" i="0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rgbClr val="000000"/>
                          </a:solidFill>
                        </a:rPr>
                        <a:t>Count of Program</a:t>
                      </a:r>
                      <a:endParaRPr b="1" i="0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Tandon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17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Full-time MBA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Arts and Sciences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Part-time MBA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SPS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GA-Grad School of Arts &amp; Sci-C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Steinhardt</a:t>
                      </a:r>
                      <a:endParaRPr/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9525" marB="0" marR="9525" marL="9525" anchor="b"/>
                </a:tc>
              </a:tr>
              <a:tr h="230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rgbClr val="000000"/>
                          </a:solidFill>
                        </a:rPr>
                        <a:t>Grand Total</a:t>
                      </a:r>
                      <a:endParaRPr b="1" i="0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b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rgbClr val="000000"/>
                          </a:solidFill>
                        </a:rPr>
                        <a:t>57</a:t>
                      </a:r>
                      <a:endParaRPr b="1" i="0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b"/>
                </a:tc>
              </a:tr>
            </a:tbl>
          </a:graphicData>
        </a:graphic>
      </p:graphicFrame>
      <p:pic>
        <p:nvPicPr>
          <p:cNvPr id="212" name="Google Shape;21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0175" y="3409077"/>
            <a:ext cx="5533710" cy="3437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50+ data science memes to fight the weekday blues | Data ..." id="218" name="Google Shape;21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495" y="629464"/>
            <a:ext cx="2490267" cy="249561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9"/>
          <p:cNvSpPr txBox="1"/>
          <p:nvPr>
            <p:ph type="title"/>
          </p:nvPr>
        </p:nvSpPr>
        <p:spPr>
          <a:xfrm>
            <a:off x="457200" y="136525"/>
            <a:ext cx="2109110" cy="4060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Tools…</a:t>
            </a:r>
            <a:endParaRPr/>
          </a:p>
        </p:txBody>
      </p:sp>
      <p:pic>
        <p:nvPicPr>
          <p:cNvPr id="220" name="Google Shape;22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21641" y="90515"/>
            <a:ext cx="5232753" cy="325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03820" y="3856310"/>
            <a:ext cx="4143624" cy="2574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385" y="3640219"/>
            <a:ext cx="4534615" cy="2816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2023-07-07T20:20:38Z</dcterms:created>
  <dc:creator>chris volinsky</dc:creator>
</cp:coreProperties>
</file>